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7" r:id="rId10"/>
    <p:sldId id="268" r:id="rId11"/>
    <p:sldId id="281" r:id="rId12"/>
    <p:sldId id="282" r:id="rId13"/>
    <p:sldId id="283" r:id="rId14"/>
    <p:sldId id="284" r:id="rId15"/>
    <p:sldId id="285" r:id="rId16"/>
    <p:sldId id="277" r:id="rId17"/>
    <p:sldId id="278" r:id="rId18"/>
    <p:sldId id="286" r:id="rId19"/>
    <p:sldId id="304" r:id="rId20"/>
    <p:sldId id="3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52" autoAdjust="0"/>
    <p:restoredTop sz="85370" autoAdjust="0"/>
  </p:normalViewPr>
  <p:slideViewPr>
    <p:cSldViewPr>
      <p:cViewPr varScale="1">
        <p:scale>
          <a:sx n="120" d="100"/>
          <a:sy n="120" d="100"/>
        </p:scale>
        <p:origin x="67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71E77-D05A-49B8-A630-D81AFD5C422E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17BD3-F4FE-47C6-8573-69D591C6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DE38-14D4-BB47-8635-5E71BE21AF3F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274A-618D-4F4C-A3B6-4BBB8B1EE380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2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B311-7FC7-B649-81BB-CC70B410B6EA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5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BD19-55DE-0F4D-B0E7-C97E7FF1DEFE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4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0AA7-BC1B-584C-ADCE-3F7056E9C84D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2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B0EC6-6A1B-DE46-BE17-2A6CE4CB526F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9CE6-BF65-0141-8A73-9293B753D174}" type="datetime1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66AD-05E4-CE41-99C4-3731B7CF5890}" type="datetime1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3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18D6-F204-EE49-B001-52FB2BD86EB2}" type="datetime1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8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2E9FB-14D1-344C-A74F-CBAA9FD2F336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9B70-53E6-4A4C-997C-707375A611B0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D5456-CB20-014B-A6FB-A18732CA153F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6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archive.ics.uci.edu/ml/dataset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archive.ics.uci.edu/ml/datasets/CNAE-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archive.ics.uci.edu/ml/datasets/SMS+Spam+Collec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archive.ics.uci.edu/ml/datasets/Sentiment+Labelled+Sentenc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archive.ics.uci.edu/ml/datasets/Bike+Sharing+Datase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www.cad.zju.edu.cn/home/dengcai/Data/TextData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www.cad.zju.edu.cn/home/dengcai/Data/FaceData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W6nZXeWlGM" TargetMode="External"/><Relationship Id="rId2" Type="http://schemas.openxmlformats.org/officeDocument/2006/relationships/hyperlink" Target="http://cocodataset.org/#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Term Project Guidelines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Instructor: Yang Xu</a:t>
            </a:r>
          </a:p>
          <a:p>
            <a:r>
              <a:rPr lang="en-US" sz="2000" dirty="0"/>
              <a:t>Partially contributed by </a:t>
            </a:r>
            <a:r>
              <a:rPr lang="en-US" sz="2000" dirty="0" err="1"/>
              <a:t>Xiaobai</a:t>
            </a:r>
            <a:r>
              <a:rPr lang="en-US" sz="2000" dirty="0"/>
              <a:t> Liu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E6F84-022E-BF46-AAF3-617A7E8D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2AB06-BF32-7442-B532-579594BBEC82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BCB7-961A-FB47-9818-BBB2EB827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44817-9013-5C4B-991A-01B34AEA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7759B-28A8-ED48-ADF7-B734C9CAB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3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1. UCI Machine Learning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https://archive.ics.uci.edu/ml/datasets.html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335 datasets with data, instructions, and probably baseline methods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Cover life sciences ,physical sciences, CS, Business, Game etc. 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Data are provided in Numerical or categorical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2062B-0CA0-B143-A0A0-9E16A799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C995-33AC-744A-8993-4562915261C3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5CCF1-CDC4-CA4C-9CFE-118A5311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E20AD-6206-E44C-9DB8-98C7A222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76099-857E-A74C-A9AB-0353752C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8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1.1 CANE-9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Link: </a:t>
            </a:r>
            <a:r>
              <a:rPr lang="en-US" dirty="0">
                <a:hlinkClick r:id="rId2"/>
              </a:rPr>
              <a:t>https://archive.ics.uci.edu/ml/datasets/CNAE-9</a:t>
            </a: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Descriptions: containing 1080 documents; each document describes one company;  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Features: 857 words and their frequency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Task: to classify company into 9 categories;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DAFBB-975A-6048-A06B-3F8CDE0C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01F4C-D80D-654F-B89A-1C463E2535D9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BE80-9D35-2244-BDA2-7BFAA5E5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F06B1-0DAF-3444-A737-F0C0FEF3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C9D81-BAC5-6544-A2C3-13214E13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1.2.SMS spam collection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Link: </a:t>
            </a:r>
            <a:r>
              <a:rPr lang="en-US" dirty="0">
                <a:hlinkClick r:id="rId2"/>
              </a:rPr>
              <a:t>https://archive.ics.uci.edu/ml/datasets/SMS+Spam+Collection</a:t>
            </a:r>
            <a:r>
              <a:rPr lang="en-US" dirty="0"/>
              <a:t> 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Descriptions : set of 5574 SMS labeled messages that have been collected for mobile phone spam research.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Features:  unknown number of words  (extract  on your own)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Task: classify email to be spam or ham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C8334-978F-EE4B-B2E4-8586634C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8F15F-2DF9-4443-8E08-9CE9D156EF0B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683AB-B553-BD4D-BE7C-940E84CD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683D-AE90-2B4A-8D77-FF838F6C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DE42F-78AC-8D49-8AE7-6E72AFE7E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8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1.3.</a:t>
            </a:r>
            <a:r>
              <a:rPr lang="en-US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Sentiment Labelled Sentences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err="1"/>
              <a:t>Link:</a:t>
            </a:r>
            <a:r>
              <a:rPr lang="en-US" dirty="0" err="1">
                <a:hlinkClick r:id="rId2"/>
              </a:rPr>
              <a:t>https</a:t>
            </a:r>
            <a:r>
              <a:rPr lang="en-US" dirty="0">
                <a:hlinkClick r:id="rId2"/>
              </a:rPr>
              <a:t>://archive.ics.uci.edu/ml/datasets/Sentiment+Labelled+Sentences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Descriptions :  contains sentences labelled with positive or negative sentiment;  sentences come from three different websites/fields: </a:t>
            </a:r>
            <a:br>
              <a:rPr lang="en-US" dirty="0"/>
            </a:br>
            <a:r>
              <a:rPr lang="en-US" dirty="0"/>
              <a:t>imdb.com ; amazon.com ; yelp.com;    no neutral sentences to be selected. 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Features:  unknown number of words  (extract on your own)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Task: classify one sentence (tweet) to be Positive (happy) or Negative (unhappy)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9726F-3F0C-044A-8A20-48F7E7C5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C2A2F-F61D-B54A-8729-51F647736A88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4F04-F30D-BD43-BA85-F3ECB8F7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5DAC0-6C72-3847-9F06-FD3D09B5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E0A52-098E-7148-B2F2-6F29A7A2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1.4. Student performance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https://archive.ics.uci.edu/ml/datasets/Student+Performance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Descriptions: approach student achievement in secondary education of two Portuguese schools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Features: include student grades, demographic, social and school related features 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Task: predict student performance (G1,G2,G3) in secondary education (high school).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1162A-FA4B-9046-8732-59A5AF64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9B34-7246-9A4D-9D85-28DDBA0E7924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30BC-439A-EF43-B0CC-58A2B482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6D2C3-142D-2E4A-9359-9B022F9C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0862A-0705-F848-A4ED-224616D8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1.5: Bike sharing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https://archive.ics.uci.edu/ml/datasets/Bike+Sharing+Dataset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Descriptions:   contains the hourly and daily count of rental bikes between years 2011 and 2012 in Capital bike share system with the corresponding weather and seasonal information.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Features: 16, e.g. date, season, year, month, hour, holiday, weekday,  etc. and </a:t>
            </a:r>
            <a:r>
              <a:rPr lang="en-US" dirty="0">
                <a:solidFill>
                  <a:srgbClr val="FF0000"/>
                </a:solidFill>
              </a:rPr>
              <a:t>count of total rental bikes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Task: regression,  predict counts of rental bikes. 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E4BC4-6DD8-DC4F-ADFE-F4C0767B3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8073-E6E8-7D45-B632-2541162FDBDF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A7312-8502-7D43-8C98-50F845FE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F32BC-29DC-ED4B-82A8-4E737A9D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8BDF8-EE2C-E745-A13E-4B68F25D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2. Text datasets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http://www.cad.zju.edu.cn/home/dengcai/Data/TextData.html</a:t>
            </a: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 TDT2:  11201 on-topic documents which are classified into 96 semantic categories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Reuters-21578: </a:t>
            </a:r>
            <a:r>
              <a:rPr lang="fr-FR" dirty="0"/>
              <a:t>  21578 documents in 135 </a:t>
            </a:r>
            <a:r>
              <a:rPr lang="fr-FR" dirty="0" err="1"/>
              <a:t>categories</a:t>
            </a:r>
            <a:endParaRPr lang="fr-FR" dirty="0"/>
          </a:p>
          <a:p>
            <a:pPr>
              <a:buFont typeface="Wingdings" pitchFamily="2" charset="2"/>
              <a:buChar char="§"/>
            </a:pPr>
            <a:endParaRPr lang="fr-FR" dirty="0"/>
          </a:p>
          <a:p>
            <a:pPr>
              <a:buFont typeface="Wingdings" pitchFamily="2" charset="2"/>
              <a:buChar char="§"/>
            </a:pPr>
            <a:r>
              <a:rPr lang="fr-FR" dirty="0"/>
              <a:t>Newsgroups:  </a:t>
            </a:r>
            <a:r>
              <a:rPr lang="en-US" dirty="0"/>
              <a:t>18846  documents from 20 newsgroup; 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Task: Classification 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Features  and labels available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74353-BD84-0543-935D-C71B8206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83E6F-48A1-7044-839A-33A2FD1A1D2B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0FD6-5F29-3747-85F1-45D95E2E4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37CBD-3476-5D49-B61B-12DC3B2C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F3465-498A-3F46-8AC2-5620E3CC8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3. Face datasets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http://www.cad.zju.edu.cn/home/dengcai/Data/FaceData.html</a:t>
            </a: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Yale Dataset: 165 gray-scale images of 15 persons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/>
              <a:t>Orl</a:t>
            </a:r>
            <a:r>
              <a:rPr lang="en-US" dirty="0"/>
              <a:t> Dataset: 400 images of 40  persons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Yale-B:  2414 images of 38 persons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Tasks: clustering;  classification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Features  and labels available  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60B6C-E9BA-CA4F-8102-9F67DFF0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F0C7F-BA69-F74B-98F7-10D0B51F46FD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F8970-DA54-6A42-8700-F184FD0B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10D87-649D-FD49-AD5C-B0BC261F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B9BBA-3C4C-AD4A-9FC4-F763B926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4. </a:t>
            </a:r>
            <a:r>
              <a:rPr lang="en-US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Kaggle</a:t>
            </a: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https://www.kaggle.com/datasets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A800-2004-7B41-9428-ACA08054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34799-FA91-DB47-B350-B8FEF0FD9FBE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4DB6-F04E-2043-B462-3E43FD1B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073C9-7FB1-1D4B-8597-6B3E7F5D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AD33F-00BA-2749-A33F-D8E0AAAD4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3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5. Microsoft COCO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http://cocodataset.org/#home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Object Detection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 err="1"/>
              <a:t>Keypoint</a:t>
            </a:r>
            <a:r>
              <a:rPr lang="en-US" dirty="0"/>
              <a:t> Detection [</a:t>
            </a:r>
            <a:r>
              <a:rPr lang="en-US" dirty="0">
                <a:hlinkClick r:id="rId3"/>
              </a:rPr>
              <a:t>Demo</a:t>
            </a:r>
            <a:r>
              <a:rPr lang="en-US" dirty="0"/>
              <a:t>]</a:t>
            </a:r>
          </a:p>
        </p:txBody>
      </p:sp>
      <p:pic>
        <p:nvPicPr>
          <p:cNvPr id="1026" name="Picture 2" descr="http://cocodataset.org/images/datas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811448"/>
            <a:ext cx="4953000" cy="150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4249848"/>
            <a:ext cx="3924300" cy="18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B4E06-1A61-6742-AC11-15DCD069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2A05-8A01-CE46-9B2C-04E43D9103B3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98279-20ED-714B-B9CD-0767AFA4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9445-BB4B-274E-9554-6A1AE02C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7BED89-AD20-7E4B-AB11-20BB81D26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0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Goals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Complete a project using the Machine Learning techniques you have learned.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Through the project, you: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Get familiar with the common pipelines of ML tasks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Gain hands-on experience on state-of-the-art techniques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Write up a deliverable report 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C1E5E-17D7-3B4E-A1CE-EFA1AB7B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23C8-CBAF-8A41-B0D9-C84A2F0CB51F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ECB33-4142-4148-B067-05692CC4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0F42E-3D4D-DD44-9F35-C7D0DA01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E6ACE-499C-594F-AD90-34E53C56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7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B52D-934B-0641-9DC6-20C3B549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6. CIFAR-10, CIFAR-100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98654-53CD-5947-9CE4-5FCACF100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hlinkClick r:id="rId2"/>
              </a:rPr>
              <a:t>https://www.cs.toronto.edu/~kriz/cifar.html</a:t>
            </a:r>
            <a:endParaRPr lang="en-US" sz="2400" dirty="0"/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The CIFAR-10 dataset consists of 60000 32x32 </a:t>
            </a:r>
            <a:r>
              <a:rPr lang="en-US" sz="2400" dirty="0" err="1"/>
              <a:t>colour</a:t>
            </a:r>
            <a:r>
              <a:rPr lang="en-US" sz="2400" dirty="0"/>
              <a:t> images in 10 classes, with 6000 images per 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CD00C-2572-6D46-AF67-74A9C66C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DBD19-55DE-0F4D-B0E7-C97E7FF1DEFE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EC3A-7915-6846-9668-6936450D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358B3-FE95-FF4F-A243-35499D15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B9CF1-B546-8F4B-8F77-7B571846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9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Project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encouraged to propose Machine Learning Problems according to your interests or background.</a:t>
            </a:r>
          </a:p>
          <a:p>
            <a:endParaRPr lang="en-US" sz="2400" dirty="0"/>
          </a:p>
          <a:p>
            <a:r>
              <a:rPr lang="en-US" sz="2400" dirty="0"/>
              <a:t>You are strongly encouraged to </a:t>
            </a:r>
            <a:r>
              <a:rPr lang="en-US" sz="2400" dirty="0">
                <a:solidFill>
                  <a:srgbClr val="FF0000"/>
                </a:solidFill>
              </a:rPr>
              <a:t>meet</a:t>
            </a:r>
            <a:r>
              <a:rPr lang="en-US" sz="2400" dirty="0"/>
              <a:t> your professor to clarify the problems you have or you might have.  This is not required though.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You  might also choose one of the recommended topics, enclosed in the end of this slides.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2010C-83CB-FC46-9C48-D62415A5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59A72-FADA-7D46-BCD5-6C1D8A5D5C96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C9817-E194-C644-B39F-2D3BF6DF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85FA6-5AC0-564C-84E8-79A526B8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9D545-B8CD-774C-A3D2-6C100FF7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You are encouraged to team up with other student;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 more than 6 members in one team; 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For grading, each team need to submit one evaluation package including:  </a:t>
            </a:r>
            <a:r>
              <a:rPr lang="en-US" sz="2400" i="1" dirty="0"/>
              <a:t>source code, report</a:t>
            </a:r>
            <a:r>
              <a:rPr lang="en-US" sz="2400" dirty="0"/>
              <a:t>, and </a:t>
            </a:r>
            <a:r>
              <a:rPr lang="en-US" sz="2400" i="1" dirty="0"/>
              <a:t>statements of author contributions 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Example</a:t>
            </a:r>
            <a:endParaRPr lang="en-US" sz="2000" dirty="0"/>
          </a:p>
          <a:p>
            <a:pPr lvl="1">
              <a:buFont typeface="Wingdings" pitchFamily="2" charset="2"/>
              <a:buChar char="§"/>
            </a:pPr>
            <a:r>
              <a:rPr lang="en-US" sz="2000" dirty="0" err="1"/>
              <a:t>model.py</a:t>
            </a:r>
            <a:endParaRPr lang="en-US" sz="2000" dirty="0"/>
          </a:p>
          <a:p>
            <a:pPr lvl="1">
              <a:buFont typeface="Wingdings" pitchFamily="2" charset="2"/>
              <a:buChar char="§"/>
            </a:pPr>
            <a:r>
              <a:rPr lang="en-US" sz="2000" dirty="0" err="1"/>
              <a:t>report.pdf</a:t>
            </a:r>
            <a:endParaRPr lang="en-US" sz="2000" dirty="0"/>
          </a:p>
          <a:p>
            <a:pPr lvl="1">
              <a:buFont typeface="Wingdings" pitchFamily="2" charset="2"/>
              <a:buChar char="§"/>
            </a:pPr>
            <a:r>
              <a:rPr lang="en-US" sz="2000" dirty="0" err="1"/>
              <a:t>statement.doc</a:t>
            </a:r>
            <a:endParaRPr lang="en-US" sz="2000" dirty="0"/>
          </a:p>
          <a:p>
            <a:pPr lvl="1">
              <a:buFont typeface="Wingdings" pitchFamily="2" charset="2"/>
              <a:buChar char="§"/>
            </a:pPr>
            <a:r>
              <a:rPr lang="en-US" sz="2000" dirty="0" err="1"/>
              <a:t>Readme.md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6AAC9-0FCD-CA48-8B96-A13B76A5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79889-8CFA-0B45-99E3-AE5D229B6C73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D59B6-397E-9A4F-9162-D7B2D35B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BEAAA-14F4-D045-8AE8-F7C64A8D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DD65F-9F70-B544-B1B2-360C9BF3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Evaluation (100%)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(60%)</a:t>
            </a:r>
          </a:p>
          <a:p>
            <a:r>
              <a:rPr lang="en-US" dirty="0"/>
              <a:t>Code (40%)</a:t>
            </a:r>
          </a:p>
          <a:p>
            <a:pPr lvl="1"/>
            <a:r>
              <a:rPr lang="en-US" dirty="0"/>
              <a:t>Well documented and commented</a:t>
            </a:r>
          </a:p>
          <a:p>
            <a:pPr lvl="1"/>
            <a:r>
              <a:rPr lang="en-US" dirty="0"/>
              <a:t>Executable; free of bugs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3266B-F0E5-5B4C-A34B-B970F26AC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CE24-193E-1442-97A0-05FC864EDC99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2CB62-5742-D54D-837D-8AB27BA5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889EA-6FCE-D54D-B1B8-D70E33B7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A13EF-A2CE-0140-BF0B-A281C519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Evaluation -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Up to 5 to 8 pages excluding reference (12 fonts, single-line space,  two-sides)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Template files will be provided in both LATEX and Word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Structure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Title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Abstract:  100-300 words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Introduction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Task Description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Major challenges and solutions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Methods and Results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Data and models (Details about parameters, hyperparameters etc.)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Evaluation metrics (Compare several models, or with previous studies if possible)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Analysis and discussion (Discuss why your model works)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Conclusion and Future works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CE80E-B7C3-4647-B519-B62BB77F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0C259-F039-C44E-BA57-CBA095AEE06A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452E-EF8D-EA46-B0F4-91ED1CBE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C0A69-62B1-1744-9D36-33A8587E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BE1EF-CA82-7F4C-A347-EA6E0420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0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Evaluation - Report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Grading will be done based on the following factors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System design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Model Design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Training algorithm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Testing and Evaluation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Result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Figures/visualization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Your efforts…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C3A02-409A-654B-AE90-CCFEDC92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1F9E-6455-F14A-AF47-9817BF41FE04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52D1F-3282-954F-A4C5-FA9390FF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1ABBC-2EBC-5C4F-8E2B-321437E6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B4198-3135-C343-9628-0ED73FB3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Evaluation: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All source code submitted should  be free of bugs (can run without errors)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Raw Python code or </a:t>
            </a:r>
            <a:r>
              <a:rPr lang="en-US" dirty="0" err="1"/>
              <a:t>Jupyter</a:t>
            </a:r>
            <a:r>
              <a:rPr lang="en-US" dirty="0"/>
              <a:t> Notebook are acceptable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Self-contained: include and cite the third-party software packages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 </a:t>
            </a:r>
            <a:r>
              <a:rPr lang="en-US" dirty="0" err="1"/>
              <a:t>README.md</a:t>
            </a:r>
            <a:r>
              <a:rPr lang="en-US" dirty="0"/>
              <a:t> file is preferred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 </a:t>
            </a:r>
            <a:r>
              <a:rPr lang="en-US" dirty="0" err="1"/>
              <a:t>Github</a:t>
            </a:r>
            <a:r>
              <a:rPr lang="en-US" dirty="0"/>
              <a:t> repo is even better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67E5C-5FF9-0948-853B-06A8354AF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827A3-2479-7C42-9C45-FE7FF81F289A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96249-7B80-094B-805C-CF2B9252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5928B-8182-1349-BC5C-98E21C87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783D3-374F-7D45-947E-4E86D3EA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Project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It is strongly recommended to follow your own interests/background to set up the project.  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But you can also use these public datasets as shown in the next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A1D5-C4A8-D348-A091-1B3979DC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CD57B-34C9-B54B-AE60-98B8E0267BAE}" type="datetime1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F6E19-4448-5E47-8DC2-B426CD7F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7E15F-FAB2-6441-9DA7-3DFDB432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E977E-EC97-C640-829A-40827EE3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2260</TotalTime>
  <Words>929</Words>
  <Application>Microsoft Macintosh PowerPoint</Application>
  <PresentationFormat>Widescreen</PresentationFormat>
  <Paragraphs>200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Apple Symbols</vt:lpstr>
      <vt:lpstr>Arial</vt:lpstr>
      <vt:lpstr>Calibri</vt:lpstr>
      <vt:lpstr>Calibri Light</vt:lpstr>
      <vt:lpstr>Wingdings</vt:lpstr>
      <vt:lpstr>Office Theme</vt:lpstr>
      <vt:lpstr>Term Project Guidelines</vt:lpstr>
      <vt:lpstr>Goals</vt:lpstr>
      <vt:lpstr>Project Topic</vt:lpstr>
      <vt:lpstr>Team</vt:lpstr>
      <vt:lpstr>Evaluation (100%)</vt:lpstr>
      <vt:lpstr>Evaluation - Report</vt:lpstr>
      <vt:lpstr>Evaluation - Report (cont.)</vt:lpstr>
      <vt:lpstr>Evaluation: Code</vt:lpstr>
      <vt:lpstr>Project Resources</vt:lpstr>
      <vt:lpstr>1. UCI Machine Learning Repository</vt:lpstr>
      <vt:lpstr>1.1 CANE-9</vt:lpstr>
      <vt:lpstr>1.2.SMS spam collection dataset</vt:lpstr>
      <vt:lpstr>1.3. Sentiment Labelled Sentences</vt:lpstr>
      <vt:lpstr>1.4. Student performance dataset</vt:lpstr>
      <vt:lpstr>1.5: Bike sharing dataset</vt:lpstr>
      <vt:lpstr>2. Text datasets  </vt:lpstr>
      <vt:lpstr>3. Face datasets  </vt:lpstr>
      <vt:lpstr>4. Kaggle Datasets</vt:lpstr>
      <vt:lpstr>5. Microsoft COCO Competition</vt:lpstr>
      <vt:lpstr>6. CIFAR-10, CIFAR-100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xbliu</dc:creator>
  <cp:lastModifiedBy>Yang Xu</cp:lastModifiedBy>
  <cp:revision>202</cp:revision>
  <dcterms:created xsi:type="dcterms:W3CDTF">2015-08-12T17:32:19Z</dcterms:created>
  <dcterms:modified xsi:type="dcterms:W3CDTF">2018-10-23T06:26:15Z</dcterms:modified>
</cp:coreProperties>
</file>